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3"/>
  </p:notesMasterIdLst>
  <p:sldIdLst>
    <p:sldId id="256" r:id="rId2"/>
    <p:sldId id="313" r:id="rId3"/>
    <p:sldId id="314" r:id="rId4"/>
    <p:sldId id="584" r:id="rId5"/>
    <p:sldId id="541" r:id="rId6"/>
    <p:sldId id="561" r:id="rId7"/>
    <p:sldId id="562" r:id="rId8"/>
    <p:sldId id="563" r:id="rId9"/>
    <p:sldId id="564" r:id="rId10"/>
    <p:sldId id="565" r:id="rId11"/>
    <p:sldId id="566" r:id="rId12"/>
    <p:sldId id="567" r:id="rId13"/>
    <p:sldId id="568" r:id="rId14"/>
    <p:sldId id="569" r:id="rId15"/>
    <p:sldId id="570" r:id="rId16"/>
    <p:sldId id="571" r:id="rId17"/>
    <p:sldId id="572" r:id="rId18"/>
    <p:sldId id="573" r:id="rId19"/>
    <p:sldId id="574" r:id="rId20"/>
    <p:sldId id="575" r:id="rId21"/>
    <p:sldId id="576" r:id="rId22"/>
    <p:sldId id="577" r:id="rId23"/>
    <p:sldId id="578" r:id="rId24"/>
    <p:sldId id="579" r:id="rId25"/>
    <p:sldId id="580" r:id="rId26"/>
    <p:sldId id="581" r:id="rId27"/>
    <p:sldId id="582" r:id="rId28"/>
    <p:sldId id="583" r:id="rId29"/>
    <p:sldId id="274" r:id="rId30"/>
    <p:sldId id="298" r:id="rId31"/>
    <p:sldId id="297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317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4500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5 -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MST example</a:t>
            </a:r>
          </a:p>
        </p:txBody>
      </p:sp>
      <p:sp>
        <p:nvSpPr>
          <p:cNvPr id="4" name="Oval 3"/>
          <p:cNvSpPr/>
          <p:nvPr/>
        </p:nvSpPr>
        <p:spPr>
          <a:xfrm>
            <a:off x="2340097" y="1957331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</a:t>
            </a:r>
          </a:p>
        </p:txBody>
      </p:sp>
      <p:sp>
        <p:nvSpPr>
          <p:cNvPr id="5" name="Oval 4"/>
          <p:cNvSpPr/>
          <p:nvPr/>
        </p:nvSpPr>
        <p:spPr>
          <a:xfrm>
            <a:off x="9410700" y="617088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L</a:t>
            </a:r>
          </a:p>
        </p:txBody>
      </p:sp>
      <p:sp>
        <p:nvSpPr>
          <p:cNvPr id="6" name="Oval 5"/>
          <p:cNvSpPr/>
          <p:nvPr/>
        </p:nvSpPr>
        <p:spPr>
          <a:xfrm>
            <a:off x="9677400" y="1953808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</a:t>
            </a:r>
          </a:p>
        </p:txBody>
      </p:sp>
      <p:sp>
        <p:nvSpPr>
          <p:cNvPr id="7" name="Oval 6"/>
          <p:cNvSpPr/>
          <p:nvPr/>
        </p:nvSpPr>
        <p:spPr>
          <a:xfrm>
            <a:off x="4282581" y="4327429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F</a:t>
            </a:r>
          </a:p>
        </p:txBody>
      </p:sp>
      <p:sp>
        <p:nvSpPr>
          <p:cNvPr id="8" name="Oval 7"/>
          <p:cNvSpPr/>
          <p:nvPr/>
        </p:nvSpPr>
        <p:spPr>
          <a:xfrm>
            <a:off x="4328254" y="177677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B</a:t>
            </a:r>
          </a:p>
        </p:txBody>
      </p:sp>
      <p:sp>
        <p:nvSpPr>
          <p:cNvPr id="9" name="Oval 8"/>
          <p:cNvSpPr/>
          <p:nvPr/>
        </p:nvSpPr>
        <p:spPr>
          <a:xfrm>
            <a:off x="2378197" y="3628224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</a:t>
            </a:r>
          </a:p>
        </p:txBody>
      </p:sp>
      <p:sp>
        <p:nvSpPr>
          <p:cNvPr id="10" name="Oval 9"/>
          <p:cNvSpPr/>
          <p:nvPr/>
        </p:nvSpPr>
        <p:spPr>
          <a:xfrm>
            <a:off x="6163101" y="4538074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G</a:t>
            </a:r>
          </a:p>
        </p:txBody>
      </p:sp>
      <p:sp>
        <p:nvSpPr>
          <p:cNvPr id="12" name="Oval 11"/>
          <p:cNvSpPr/>
          <p:nvPr/>
        </p:nvSpPr>
        <p:spPr>
          <a:xfrm>
            <a:off x="5514264" y="2416222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</a:t>
            </a:r>
          </a:p>
        </p:txBody>
      </p:sp>
      <p:sp>
        <p:nvSpPr>
          <p:cNvPr id="13" name="Oval 12"/>
          <p:cNvSpPr/>
          <p:nvPr/>
        </p:nvSpPr>
        <p:spPr>
          <a:xfrm>
            <a:off x="1981200" y="5982295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J</a:t>
            </a:r>
          </a:p>
        </p:txBody>
      </p:sp>
      <p:sp>
        <p:nvSpPr>
          <p:cNvPr id="14" name="Oval 13"/>
          <p:cNvSpPr/>
          <p:nvPr/>
        </p:nvSpPr>
        <p:spPr>
          <a:xfrm>
            <a:off x="7661483" y="383294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H</a:t>
            </a:r>
          </a:p>
        </p:txBody>
      </p:sp>
      <p:sp>
        <p:nvSpPr>
          <p:cNvPr id="15" name="Oval 14"/>
          <p:cNvSpPr/>
          <p:nvPr/>
        </p:nvSpPr>
        <p:spPr>
          <a:xfrm>
            <a:off x="4344460" y="6147849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K</a:t>
            </a:r>
          </a:p>
        </p:txBody>
      </p:sp>
      <p:sp>
        <p:nvSpPr>
          <p:cNvPr id="16" name="Oval 15"/>
          <p:cNvSpPr/>
          <p:nvPr/>
        </p:nvSpPr>
        <p:spPr>
          <a:xfrm>
            <a:off x="7381164" y="2296163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</a:t>
            </a:r>
          </a:p>
        </p:txBody>
      </p:sp>
      <p:cxnSp>
        <p:nvCxnSpPr>
          <p:cNvPr id="18" name="Straight Connector 17"/>
          <p:cNvCxnSpPr>
            <a:stCxn id="8" idx="4"/>
            <a:endCxn id="7" idx="0"/>
          </p:cNvCxnSpPr>
          <p:nvPr/>
        </p:nvCxnSpPr>
        <p:spPr>
          <a:xfrm flipH="1">
            <a:off x="4549282" y="2310171"/>
            <a:ext cx="45673" cy="201725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4" idx="6"/>
            <a:endCxn id="8" idx="2"/>
          </p:cNvCxnSpPr>
          <p:nvPr/>
        </p:nvCxnSpPr>
        <p:spPr>
          <a:xfrm flipV="1">
            <a:off x="2873498" y="2043471"/>
            <a:ext cx="1454757" cy="18056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6"/>
            <a:endCxn id="7" idx="2"/>
          </p:cNvCxnSpPr>
          <p:nvPr/>
        </p:nvCxnSpPr>
        <p:spPr>
          <a:xfrm>
            <a:off x="2911597" y="3894925"/>
            <a:ext cx="1370984" cy="6992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4"/>
            <a:endCxn id="15" idx="0"/>
          </p:cNvCxnSpPr>
          <p:nvPr/>
        </p:nvCxnSpPr>
        <p:spPr>
          <a:xfrm>
            <a:off x="4549282" y="4860829"/>
            <a:ext cx="61879" cy="12870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7" idx="3"/>
            <a:endCxn id="13" idx="7"/>
          </p:cNvCxnSpPr>
          <p:nvPr/>
        </p:nvCxnSpPr>
        <p:spPr>
          <a:xfrm flipH="1">
            <a:off x="2436486" y="4782714"/>
            <a:ext cx="1924211" cy="12776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2" idx="3"/>
            <a:endCxn id="7" idx="7"/>
          </p:cNvCxnSpPr>
          <p:nvPr/>
        </p:nvCxnSpPr>
        <p:spPr>
          <a:xfrm flipH="1">
            <a:off x="4737867" y="2871508"/>
            <a:ext cx="854513" cy="15340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0" idx="3"/>
            <a:endCxn id="15" idx="7"/>
          </p:cNvCxnSpPr>
          <p:nvPr/>
        </p:nvCxnSpPr>
        <p:spPr>
          <a:xfrm flipH="1">
            <a:off x="4799746" y="4993360"/>
            <a:ext cx="1441471" cy="12326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2" idx="6"/>
            <a:endCxn id="16" idx="2"/>
          </p:cNvCxnSpPr>
          <p:nvPr/>
        </p:nvCxnSpPr>
        <p:spPr>
          <a:xfrm flipV="1">
            <a:off x="6047664" y="2562864"/>
            <a:ext cx="1333500" cy="12005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6" idx="4"/>
            <a:endCxn id="5" idx="7"/>
          </p:cNvCxnSpPr>
          <p:nvPr/>
        </p:nvCxnSpPr>
        <p:spPr>
          <a:xfrm flipH="1">
            <a:off x="9865986" y="2487209"/>
            <a:ext cx="78115" cy="37617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4" idx="5"/>
            <a:endCxn id="5" idx="0"/>
          </p:cNvCxnSpPr>
          <p:nvPr/>
        </p:nvCxnSpPr>
        <p:spPr>
          <a:xfrm>
            <a:off x="8116768" y="4288226"/>
            <a:ext cx="1560632" cy="188265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2" idx="4"/>
            <a:endCxn id="10" idx="0"/>
          </p:cNvCxnSpPr>
          <p:nvPr/>
        </p:nvCxnSpPr>
        <p:spPr>
          <a:xfrm>
            <a:off x="5780965" y="2949622"/>
            <a:ext cx="648837" cy="158845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0" idx="5"/>
            <a:endCxn id="5" idx="1"/>
          </p:cNvCxnSpPr>
          <p:nvPr/>
        </p:nvCxnSpPr>
        <p:spPr>
          <a:xfrm>
            <a:off x="6618387" y="4993359"/>
            <a:ext cx="2870429" cy="12556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4" idx="6"/>
            <a:endCxn id="6" idx="3"/>
          </p:cNvCxnSpPr>
          <p:nvPr/>
        </p:nvCxnSpPr>
        <p:spPr>
          <a:xfrm flipV="1">
            <a:off x="8194883" y="2409094"/>
            <a:ext cx="1560632" cy="169054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6" idx="6"/>
            <a:endCxn id="6" idx="2"/>
          </p:cNvCxnSpPr>
          <p:nvPr/>
        </p:nvCxnSpPr>
        <p:spPr>
          <a:xfrm flipV="1">
            <a:off x="7914564" y="2220509"/>
            <a:ext cx="1762836" cy="34235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9" idx="4"/>
            <a:endCxn id="13" idx="0"/>
          </p:cNvCxnSpPr>
          <p:nvPr/>
        </p:nvCxnSpPr>
        <p:spPr>
          <a:xfrm flipH="1">
            <a:off x="2247901" y="4161625"/>
            <a:ext cx="396997" cy="182067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4" idx="4"/>
            <a:endCxn id="9" idx="0"/>
          </p:cNvCxnSpPr>
          <p:nvPr/>
        </p:nvCxnSpPr>
        <p:spPr>
          <a:xfrm>
            <a:off x="2606797" y="2490732"/>
            <a:ext cx="38100" cy="113749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8" idx="6"/>
            <a:endCxn id="6" idx="1"/>
          </p:cNvCxnSpPr>
          <p:nvPr/>
        </p:nvCxnSpPr>
        <p:spPr>
          <a:xfrm flipV="1">
            <a:off x="4861655" y="2031924"/>
            <a:ext cx="4893861" cy="1154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5" idx="2"/>
            <a:endCxn id="15" idx="6"/>
          </p:cNvCxnSpPr>
          <p:nvPr/>
        </p:nvCxnSpPr>
        <p:spPr>
          <a:xfrm flipH="1" flipV="1">
            <a:off x="4877860" y="6414550"/>
            <a:ext cx="4532840" cy="2303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12" idx="5"/>
            <a:endCxn id="14" idx="2"/>
          </p:cNvCxnSpPr>
          <p:nvPr/>
        </p:nvCxnSpPr>
        <p:spPr>
          <a:xfrm>
            <a:off x="5969549" y="2871508"/>
            <a:ext cx="1691934" cy="122813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6" idx="4"/>
            <a:endCxn id="14" idx="0"/>
          </p:cNvCxnSpPr>
          <p:nvPr/>
        </p:nvCxnSpPr>
        <p:spPr>
          <a:xfrm>
            <a:off x="7647865" y="2829564"/>
            <a:ext cx="280319" cy="100337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10" idx="2"/>
            <a:endCxn id="7" idx="6"/>
          </p:cNvCxnSpPr>
          <p:nvPr/>
        </p:nvCxnSpPr>
        <p:spPr>
          <a:xfrm flipH="1" flipV="1">
            <a:off x="4815981" y="4594130"/>
            <a:ext cx="1347120" cy="21064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8" idx="3"/>
            <a:endCxn id="9" idx="7"/>
          </p:cNvCxnSpPr>
          <p:nvPr/>
        </p:nvCxnSpPr>
        <p:spPr>
          <a:xfrm flipH="1">
            <a:off x="2833483" y="2232055"/>
            <a:ext cx="1572887" cy="147428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8918604" y="3247225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5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2161001" y="2785560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3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8807948" y="4668235"/>
            <a:ext cx="60275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11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9884590" y="3881736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7788024" y="5042678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5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6701417" y="5878434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4068122" y="5188653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4825006" y="3099658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3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7040514" y="1492144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8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4091244" y="3147689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5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3149686" y="2505136"/>
            <a:ext cx="5663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12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3356510" y="5378829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9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1980660" y="4611534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3225886" y="1626255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7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7300492" y="2985490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6511973" y="3420071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9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5661856" y="3514563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5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5290236" y="4108758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5028742" y="5127105"/>
            <a:ext cx="5717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10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6631316" y="2586336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8383916" y="2362201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3478156" y="3675008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203208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Cut Property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all edge weights are distinct.</a:t>
            </a:r>
          </a:p>
          <a:p>
            <a:r>
              <a:rPr lang="en-US" dirty="0"/>
              <a:t>Let </a:t>
            </a:r>
            <a:r>
              <a:rPr lang="en-US" b="1" i="1" dirty="0"/>
              <a:t>S</a:t>
            </a:r>
            <a:r>
              <a:rPr lang="en-US" dirty="0"/>
              <a:t> be a subset of nodes that is neither empty nor equal to </a:t>
            </a:r>
            <a:r>
              <a:rPr lang="en-US" b="1" i="1" dirty="0"/>
              <a:t>V</a:t>
            </a:r>
            <a:r>
              <a:rPr lang="en-US" dirty="0"/>
              <a:t>.</a:t>
            </a:r>
          </a:p>
          <a:p>
            <a:r>
              <a:rPr lang="en-US" dirty="0"/>
              <a:t>Let edge </a:t>
            </a:r>
            <a:r>
              <a:rPr lang="en-US" b="1" i="1" dirty="0"/>
              <a:t>e</a:t>
            </a:r>
            <a:r>
              <a:rPr lang="en-US" dirty="0"/>
              <a:t> = (</a:t>
            </a:r>
            <a:r>
              <a:rPr lang="en-US" b="1" i="1" dirty="0" err="1"/>
              <a:t>v</a:t>
            </a:r>
            <a:r>
              <a:rPr lang="en-US" dirty="0" err="1"/>
              <a:t>,</a:t>
            </a:r>
            <a:r>
              <a:rPr lang="en-US" b="1" i="1" dirty="0" err="1"/>
              <a:t>w</a:t>
            </a:r>
            <a:r>
              <a:rPr lang="en-US" dirty="0"/>
              <a:t>) be the minimum-cost edge with one end in </a:t>
            </a:r>
            <a:r>
              <a:rPr lang="en-US" b="1" i="1" dirty="0"/>
              <a:t>S</a:t>
            </a:r>
            <a:r>
              <a:rPr lang="en-US" dirty="0"/>
              <a:t> and the other in </a:t>
            </a:r>
            <a:r>
              <a:rPr lang="en-US" b="1" i="1" dirty="0"/>
              <a:t>V</a:t>
            </a:r>
            <a:r>
              <a:rPr lang="en-US" dirty="0"/>
              <a:t> – </a:t>
            </a:r>
            <a:r>
              <a:rPr lang="en-US" b="1" i="1" dirty="0"/>
              <a:t>S</a:t>
            </a:r>
            <a:r>
              <a:rPr lang="en-US" dirty="0"/>
              <a:t>.</a:t>
            </a:r>
          </a:p>
          <a:p>
            <a:r>
              <a:rPr lang="en-US" dirty="0"/>
              <a:t>Every minimum spanning tree contains </a:t>
            </a:r>
            <a:r>
              <a:rPr lang="en-US" b="1" i="1" dirty="0"/>
              <a:t>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9485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Cut Property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Let </a:t>
                </a:r>
                <a:r>
                  <a:rPr lang="en-US" b="1" i="1" dirty="0"/>
                  <a:t>T</a:t>
                </a:r>
                <a:r>
                  <a:rPr lang="en-US" dirty="0"/>
                  <a:t> be a spanning tree that does not contain </a:t>
                </a:r>
                <a:r>
                  <a:rPr lang="en-US" b="1" i="1" dirty="0"/>
                  <a:t>e</a:t>
                </a:r>
                <a:r>
                  <a:rPr lang="en-US" dirty="0"/>
                  <a:t>.  We will try to find an edge </a:t>
                </a:r>
                <a:r>
                  <a:rPr lang="en-US" b="1" i="1" dirty="0"/>
                  <a:t>e'</a:t>
                </a:r>
                <a:r>
                  <a:rPr lang="en-US" dirty="0"/>
                  <a:t> in </a:t>
                </a:r>
                <a:r>
                  <a:rPr lang="en-US" b="1" i="1" dirty="0"/>
                  <a:t>T</a:t>
                </a:r>
                <a:r>
                  <a:rPr lang="en-US" dirty="0"/>
                  <a:t> that is more expensive than </a:t>
                </a:r>
                <a:r>
                  <a:rPr lang="en-US" b="1" i="1" dirty="0"/>
                  <a:t>e</a:t>
                </a:r>
                <a:r>
                  <a:rPr lang="en-US" dirty="0"/>
                  <a:t> that we can swap with </a:t>
                </a:r>
                <a:r>
                  <a:rPr lang="en-US" b="1" i="1" dirty="0"/>
                  <a:t>e</a:t>
                </a:r>
                <a:r>
                  <a:rPr lang="en-US" dirty="0"/>
                  <a:t> to make a cheaper spanning tree.</a:t>
                </a:r>
              </a:p>
              <a:p>
                <a:r>
                  <a:rPr lang="en-US" dirty="0"/>
                  <a:t>The ends of </a:t>
                </a:r>
                <a:r>
                  <a:rPr lang="en-US" b="1" i="1" dirty="0"/>
                  <a:t>e</a:t>
                </a:r>
                <a:r>
                  <a:rPr lang="en-US" dirty="0"/>
                  <a:t> are </a:t>
                </a:r>
                <a:r>
                  <a:rPr lang="en-US" b="1" i="1" dirty="0"/>
                  <a:t>v</a:t>
                </a:r>
                <a:r>
                  <a:rPr lang="en-US" dirty="0"/>
                  <a:t> and </a:t>
                </a:r>
                <a:r>
                  <a:rPr lang="en-US" b="1" i="1" dirty="0"/>
                  <a:t>w</a:t>
                </a:r>
                <a:r>
                  <a:rPr lang="en-US" dirty="0"/>
                  <a:t>.  Since </a:t>
                </a:r>
                <a:r>
                  <a:rPr lang="en-US" b="1" i="1" dirty="0"/>
                  <a:t>T</a:t>
                </a:r>
                <a:r>
                  <a:rPr lang="en-US" dirty="0"/>
                  <a:t> is a spanning tree, there must be a path </a:t>
                </a:r>
                <a:r>
                  <a:rPr lang="en-US" b="1" i="1" dirty="0"/>
                  <a:t>P</a:t>
                </a:r>
                <a:r>
                  <a:rPr lang="en-US" dirty="0"/>
                  <a:t> in </a:t>
                </a:r>
                <a:r>
                  <a:rPr lang="en-US" b="1" i="1" dirty="0"/>
                  <a:t>T</a:t>
                </a:r>
                <a:r>
                  <a:rPr lang="en-US" dirty="0"/>
                  <a:t> from </a:t>
                </a:r>
                <a:r>
                  <a:rPr lang="en-US" b="1" i="1" dirty="0"/>
                  <a:t>v</a:t>
                </a:r>
                <a:r>
                  <a:rPr lang="en-US" dirty="0"/>
                  <a:t> to </a:t>
                </a:r>
                <a:r>
                  <a:rPr lang="en-US" b="1" i="1" dirty="0"/>
                  <a:t>w</a:t>
                </a:r>
                <a:r>
                  <a:rPr lang="en-US" dirty="0"/>
                  <a:t>.  Following </a:t>
                </a:r>
                <a:r>
                  <a:rPr lang="en-US" b="1" i="1" dirty="0"/>
                  <a:t>P</a:t>
                </a:r>
                <a:r>
                  <a:rPr lang="en-US" dirty="0"/>
                  <a:t>, we will eventually reach a node </a:t>
                </a:r>
                <a:r>
                  <a:rPr lang="en-US" b="1" i="1" dirty="0"/>
                  <a:t>w'</a:t>
                </a:r>
                <a:r>
                  <a:rPr lang="en-US" dirty="0"/>
                  <a:t> that is in </a:t>
                </a:r>
                <a:r>
                  <a:rPr lang="en-US" b="1" i="1" dirty="0"/>
                  <a:t>V</a:t>
                </a:r>
                <a:r>
                  <a:rPr lang="en-US" dirty="0"/>
                  <a:t> – </a:t>
                </a:r>
                <a:r>
                  <a:rPr lang="en-US" b="1" i="1" dirty="0"/>
                  <a:t>S</a:t>
                </a:r>
                <a:r>
                  <a:rPr lang="en-US" dirty="0"/>
                  <a:t>. </a:t>
                </a:r>
              </a:p>
              <a:p>
                <a:r>
                  <a:rPr lang="en-US" dirty="0"/>
                  <a:t>Let </a:t>
                </a:r>
                <a:r>
                  <a:rPr lang="en-US" b="1" i="1" dirty="0"/>
                  <a:t>v'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i="1" dirty="0"/>
                  <a:t>S</a:t>
                </a:r>
                <a:r>
                  <a:rPr lang="en-US" dirty="0"/>
                  <a:t> be the node just before </a:t>
                </a:r>
                <a:r>
                  <a:rPr lang="en-US" b="1" i="1" dirty="0"/>
                  <a:t>w'</a:t>
                </a:r>
                <a:r>
                  <a:rPr lang="en-US" dirty="0"/>
                  <a:t> on </a:t>
                </a:r>
                <a:r>
                  <a:rPr lang="en-US" b="1" i="1" dirty="0"/>
                  <a:t>P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Let </a:t>
                </a:r>
                <a:r>
                  <a:rPr lang="en-US" b="1" i="1" dirty="0"/>
                  <a:t>e'</a:t>
                </a:r>
                <a:r>
                  <a:rPr lang="en-US" dirty="0"/>
                  <a:t> = (</a:t>
                </a:r>
                <a:r>
                  <a:rPr lang="en-US" b="1" i="1" dirty="0"/>
                  <a:t>v'</a:t>
                </a:r>
                <a:r>
                  <a:rPr lang="en-US" dirty="0"/>
                  <a:t>, </a:t>
                </a:r>
                <a:r>
                  <a:rPr lang="en-US" b="1" i="1" dirty="0"/>
                  <a:t>w'</a:t>
                </a:r>
                <a:r>
                  <a:rPr lang="en-US" dirty="0"/>
                  <a:t>) be the edge between </a:t>
                </a:r>
                <a:r>
                  <a:rPr lang="en-US" b="1" i="1" dirty="0"/>
                  <a:t>v'</a:t>
                </a:r>
                <a:r>
                  <a:rPr lang="en-US" dirty="0"/>
                  <a:t> and </a:t>
                </a:r>
                <a:r>
                  <a:rPr lang="en-US" b="1" i="1" dirty="0"/>
                  <a:t>w'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0750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continued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775192"/>
                <a:ext cx="10972800" cy="4778009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If we exchange </a:t>
                </a:r>
                <a:r>
                  <a:rPr lang="en-US" b="1" i="1" dirty="0"/>
                  <a:t>e</a:t>
                </a:r>
                <a:r>
                  <a:rPr lang="en-US" dirty="0"/>
                  <a:t> for </a:t>
                </a:r>
                <a:r>
                  <a:rPr lang="en-US" b="1" i="1" dirty="0"/>
                  <a:t>e'</a:t>
                </a:r>
                <a:r>
                  <a:rPr lang="en-US" dirty="0"/>
                  <a:t>, we get edges </a:t>
                </a:r>
                <a:r>
                  <a:rPr lang="en-US" b="1" i="1" dirty="0"/>
                  <a:t>T'</a:t>
                </a:r>
                <a:r>
                  <a:rPr lang="en-US" dirty="0"/>
                  <a:t> = (</a:t>
                </a:r>
                <a:r>
                  <a:rPr lang="en-US" b="1" i="1" dirty="0"/>
                  <a:t>T</a:t>
                </a:r>
                <a:r>
                  <a:rPr lang="en-US" dirty="0"/>
                  <a:t> – {</a:t>
                </a:r>
                <a:r>
                  <a:rPr lang="en-US" b="1" i="1" dirty="0"/>
                  <a:t>e'</a:t>
                </a:r>
                <a:r>
                  <a:rPr lang="en-US" dirty="0"/>
                  <a:t>})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</m:oMath>
                </a14:m>
                <a:r>
                  <a:rPr lang="en-US" dirty="0"/>
                  <a:t> {</a:t>
                </a:r>
                <a:r>
                  <a:rPr lang="en-US" b="1" i="1" dirty="0"/>
                  <a:t>e</a:t>
                </a:r>
                <a:r>
                  <a:rPr lang="en-US" dirty="0"/>
                  <a:t>}.</a:t>
                </a:r>
              </a:p>
              <a:p>
                <a:r>
                  <a:rPr lang="en-US" b="1" i="1" dirty="0"/>
                  <a:t>T'</a:t>
                </a:r>
                <a:r>
                  <a:rPr lang="en-US" dirty="0"/>
                  <a:t> is connected since </a:t>
                </a:r>
                <a:r>
                  <a:rPr lang="en-US" b="1" i="1" dirty="0"/>
                  <a:t>T</a:t>
                </a:r>
                <a:r>
                  <a:rPr lang="en-US" dirty="0"/>
                  <a:t> was connected and any path that used to cross (</a:t>
                </a:r>
                <a:r>
                  <a:rPr lang="en-US" b="1" i="1" dirty="0"/>
                  <a:t>v'</a:t>
                </a:r>
                <a:r>
                  <a:rPr lang="en-US" dirty="0"/>
                  <a:t>, </a:t>
                </a:r>
                <a:r>
                  <a:rPr lang="en-US" b="1" i="1" dirty="0"/>
                  <a:t>w'</a:t>
                </a:r>
                <a:r>
                  <a:rPr lang="en-US" dirty="0"/>
                  <a:t>) can follow the part of </a:t>
                </a:r>
                <a:r>
                  <a:rPr lang="en-US" b="1" i="1" dirty="0"/>
                  <a:t>P</a:t>
                </a:r>
                <a:r>
                  <a:rPr lang="en-US" dirty="0"/>
                  <a:t> from </a:t>
                </a:r>
                <a:r>
                  <a:rPr lang="en-US" b="1" i="1" dirty="0"/>
                  <a:t>v'</a:t>
                </a:r>
                <a:r>
                  <a:rPr lang="en-US" dirty="0"/>
                  <a:t> to </a:t>
                </a:r>
                <a:r>
                  <a:rPr lang="en-US" b="1" i="1" dirty="0"/>
                  <a:t>v</a:t>
                </a:r>
                <a:r>
                  <a:rPr lang="en-US" dirty="0"/>
                  <a:t>, the edge </a:t>
                </a:r>
                <a:r>
                  <a:rPr lang="en-US" b="1" i="1" dirty="0"/>
                  <a:t>e</a:t>
                </a:r>
                <a:r>
                  <a:rPr lang="en-US" dirty="0"/>
                  <a:t>, and then the part of </a:t>
                </a:r>
                <a:r>
                  <a:rPr lang="en-US" b="1" i="1" dirty="0"/>
                  <a:t>P</a:t>
                </a:r>
                <a:r>
                  <a:rPr lang="en-US" dirty="0"/>
                  <a:t> from </a:t>
                </a:r>
                <a:r>
                  <a:rPr lang="en-US" b="1" i="1" dirty="0"/>
                  <a:t>w</a:t>
                </a:r>
                <a:r>
                  <a:rPr lang="en-US" dirty="0"/>
                  <a:t> to </a:t>
                </a:r>
                <a:r>
                  <a:rPr lang="en-US" b="1" i="1" dirty="0"/>
                  <a:t>w'</a:t>
                </a:r>
                <a:r>
                  <a:rPr lang="en-US" dirty="0"/>
                  <a:t>.</a:t>
                </a:r>
              </a:p>
              <a:p>
                <a:r>
                  <a:rPr lang="en-US" b="1" i="1" dirty="0"/>
                  <a:t>T'</a:t>
                </a:r>
                <a:r>
                  <a:rPr lang="en-US" dirty="0"/>
                  <a:t> is acyclic since the only cycle in </a:t>
                </a:r>
                <a:r>
                  <a:rPr lang="en-US" b="1" i="1" dirty="0"/>
                  <a:t>T</a:t>
                </a:r>
                <a:r>
                  <a:rPr lang="en-US" i="1" dirty="0"/>
                  <a:t>'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</m:oMath>
                </a14:m>
                <a:r>
                  <a:rPr lang="en-US" dirty="0"/>
                  <a:t> {</a:t>
                </a:r>
                <a:r>
                  <a:rPr lang="en-US" b="1" i="1" dirty="0"/>
                  <a:t>e'</a:t>
                </a:r>
                <a:r>
                  <a:rPr lang="en-US" dirty="0"/>
                  <a:t>} is the one made up of </a:t>
                </a:r>
                <a:r>
                  <a:rPr lang="en-US" b="1" i="1" dirty="0"/>
                  <a:t>e</a:t>
                </a:r>
                <a:r>
                  <a:rPr lang="en-US" dirty="0"/>
                  <a:t> and path </a:t>
                </a:r>
                <a:r>
                  <a:rPr lang="en-US" b="1" i="1" dirty="0"/>
                  <a:t>P</a:t>
                </a:r>
                <a:r>
                  <a:rPr lang="en-US" dirty="0"/>
                  <a:t>, but it's gone since </a:t>
                </a:r>
                <a:r>
                  <a:rPr lang="en-US" b="1" i="1" dirty="0"/>
                  <a:t>e'</a:t>
                </a:r>
                <a:r>
                  <a:rPr lang="en-US" dirty="0"/>
                  <a:t> was deleted.</a:t>
                </a:r>
              </a:p>
              <a:p>
                <a:r>
                  <a:rPr lang="en-US" dirty="0"/>
                  <a:t>Both </a:t>
                </a:r>
                <a:r>
                  <a:rPr lang="en-US" b="1" i="1" dirty="0"/>
                  <a:t>e</a:t>
                </a:r>
                <a:r>
                  <a:rPr lang="en-US" dirty="0"/>
                  <a:t> and </a:t>
                </a:r>
                <a:r>
                  <a:rPr lang="en-US" b="1" i="1" dirty="0"/>
                  <a:t>e'</a:t>
                </a:r>
                <a:r>
                  <a:rPr lang="en-US" dirty="0"/>
                  <a:t> have one end in </a:t>
                </a:r>
                <a:r>
                  <a:rPr lang="en-US" b="1" i="1" dirty="0"/>
                  <a:t>S</a:t>
                </a:r>
                <a:r>
                  <a:rPr lang="en-US" dirty="0"/>
                  <a:t> and the other in </a:t>
                </a:r>
                <a:r>
                  <a:rPr lang="en-US" b="1" i="1" dirty="0"/>
                  <a:t>V</a:t>
                </a:r>
                <a:r>
                  <a:rPr lang="en-US" dirty="0"/>
                  <a:t> – </a:t>
                </a:r>
                <a:r>
                  <a:rPr lang="en-US" b="1" i="1" dirty="0"/>
                  <a:t>S</a:t>
                </a:r>
                <a:r>
                  <a:rPr lang="en-US" dirty="0"/>
                  <a:t>, but </a:t>
                </a:r>
                <a:r>
                  <a:rPr lang="en-US" b="1" i="1" dirty="0"/>
                  <a:t>e</a:t>
                </a:r>
                <a:r>
                  <a:rPr lang="en-US" dirty="0"/>
                  <a:t> is the cheapest edge with this property, so its weight is lower.</a:t>
                </a:r>
              </a:p>
              <a:p>
                <a:r>
                  <a:rPr lang="en-US" dirty="0"/>
                  <a:t>Thus, </a:t>
                </a:r>
                <a:r>
                  <a:rPr lang="en-US" b="1" i="1" dirty="0"/>
                  <a:t>T'</a:t>
                </a:r>
                <a:r>
                  <a:rPr lang="en-US" dirty="0"/>
                  <a:t> has lower cost than any spanning tree </a:t>
                </a:r>
                <a:r>
                  <a:rPr lang="en-US" b="1" i="1" dirty="0"/>
                  <a:t>T</a:t>
                </a:r>
                <a:r>
                  <a:rPr lang="en-US" dirty="0"/>
                  <a:t> that does not include </a:t>
                </a:r>
                <a:r>
                  <a:rPr lang="en-US" b="1" i="1" dirty="0"/>
                  <a:t>e</a:t>
                </a:r>
                <a:r>
                  <a:rPr lang="en-US" dirty="0"/>
                  <a:t>. ∎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775192"/>
                <a:ext cx="10972800" cy="4778009"/>
              </a:xfrm>
              <a:blipFill>
                <a:blip r:embed="rId2"/>
                <a:stretch>
                  <a:fillRect t="-1531" r="-1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9666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Kruskal's</a:t>
            </a:r>
            <a:r>
              <a:rPr lang="en-US" dirty="0"/>
              <a:t> algorithm produces an MST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b="1" dirty="0"/>
                  <a:t>Proof:</a:t>
                </a:r>
                <a:r>
                  <a:rPr lang="en-US" dirty="0"/>
                  <a:t> Whenever we add an edge </a:t>
                </a:r>
                <a:r>
                  <a:rPr lang="en-US" b="1" i="1" dirty="0"/>
                  <a:t>e</a:t>
                </a:r>
                <a:r>
                  <a:rPr lang="en-US" dirty="0"/>
                  <a:t> = (</a:t>
                </a:r>
                <a:r>
                  <a:rPr lang="en-US" b="1" i="1" dirty="0"/>
                  <a:t>v</a:t>
                </a:r>
                <a:r>
                  <a:rPr lang="en-US" dirty="0"/>
                  <a:t>, </a:t>
                </a:r>
                <a:r>
                  <a:rPr lang="en-US" b="1" i="1" dirty="0"/>
                  <a:t>w</a:t>
                </a:r>
                <a:r>
                  <a:rPr lang="en-US" dirty="0"/>
                  <a:t>), let </a:t>
                </a:r>
                <a:r>
                  <a:rPr lang="en-US" b="1" i="1" dirty="0"/>
                  <a:t>S</a:t>
                </a:r>
                <a:r>
                  <a:rPr lang="en-US" dirty="0"/>
                  <a:t> be the set of nodes that </a:t>
                </a:r>
                <a:r>
                  <a:rPr lang="en-US" b="1" i="1" dirty="0"/>
                  <a:t>v</a:t>
                </a:r>
                <a:r>
                  <a:rPr lang="en-US" dirty="0"/>
                  <a:t> has a path to before adding </a:t>
                </a:r>
                <a:r>
                  <a:rPr lang="en-US" b="1" i="1" dirty="0"/>
                  <a:t>e</a:t>
                </a:r>
                <a:r>
                  <a:rPr lang="en-US" dirty="0"/>
                  <a:t>.  Node </a:t>
                </a:r>
                <a:r>
                  <a:rPr lang="en-US" b="1" i="1" dirty="0"/>
                  <a:t>v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i="1" dirty="0"/>
                  <a:t>S</a:t>
                </a:r>
                <a:r>
                  <a:rPr lang="en-US" dirty="0"/>
                  <a:t>. But </a:t>
                </a:r>
                <a:r>
                  <a:rPr lang="en-US" b="1" i="1" dirty="0"/>
                  <a:t>w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∉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i="1" dirty="0"/>
                  <a:t>S</a:t>
                </a:r>
                <a:r>
                  <a:rPr lang="en-US" dirty="0"/>
                  <a:t>, because </a:t>
                </a:r>
                <a:r>
                  <a:rPr lang="en-US" b="1" i="1" dirty="0"/>
                  <a:t>e</a:t>
                </a:r>
                <a:r>
                  <a:rPr lang="en-US" dirty="0"/>
                  <a:t> would otherwise create a cycle.  Since </a:t>
                </a:r>
                <a:r>
                  <a:rPr lang="en-US" b="1" i="1" dirty="0"/>
                  <a:t>e</a:t>
                </a:r>
                <a:r>
                  <a:rPr lang="en-US" dirty="0"/>
                  <a:t> is the cheapest edge with one end in </a:t>
                </a:r>
                <a:r>
                  <a:rPr lang="en-US" b="1" i="1" dirty="0"/>
                  <a:t>S</a:t>
                </a:r>
                <a:r>
                  <a:rPr lang="en-US" dirty="0"/>
                  <a:t> and the other in </a:t>
                </a:r>
                <a:r>
                  <a:rPr lang="en-US" b="1" i="1" dirty="0"/>
                  <a:t>V</a:t>
                </a:r>
                <a:r>
                  <a:rPr lang="en-US" dirty="0"/>
                  <a:t> – </a:t>
                </a:r>
                <a:r>
                  <a:rPr lang="en-US" b="1" i="1" dirty="0"/>
                  <a:t>S</a:t>
                </a:r>
                <a:r>
                  <a:rPr lang="en-US" dirty="0"/>
                  <a:t>, the Cut Property says it must be part of every minimum spanning tree.</a:t>
                </a:r>
              </a:p>
              <a:p>
                <a:r>
                  <a:rPr lang="en-US" dirty="0"/>
                  <a:t>Thus, </a:t>
                </a:r>
                <a:r>
                  <a:rPr lang="en-US" dirty="0" err="1"/>
                  <a:t>Kruskal's</a:t>
                </a:r>
                <a:r>
                  <a:rPr lang="en-US" dirty="0"/>
                  <a:t> algorithm adds exactly those edges that must be part of every minimum spanning tree. ∎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59" r="-7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859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Cycle Property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that all edge costs are distinct.  Let </a:t>
            </a:r>
            <a:r>
              <a:rPr lang="en-US" b="1" i="1" dirty="0"/>
              <a:t>C</a:t>
            </a:r>
            <a:r>
              <a:rPr lang="en-US" dirty="0"/>
              <a:t> be any cycle in </a:t>
            </a:r>
            <a:r>
              <a:rPr lang="en-US" b="1" i="1" dirty="0"/>
              <a:t>G</a:t>
            </a:r>
            <a:r>
              <a:rPr lang="en-US" dirty="0"/>
              <a:t>, and let edge </a:t>
            </a:r>
            <a:r>
              <a:rPr lang="en-US" b="1" i="1" dirty="0"/>
              <a:t>e</a:t>
            </a:r>
            <a:r>
              <a:rPr lang="en-US" dirty="0"/>
              <a:t> = (</a:t>
            </a:r>
            <a:r>
              <a:rPr lang="en-US" b="1" i="1" dirty="0" err="1"/>
              <a:t>v</a:t>
            </a:r>
            <a:r>
              <a:rPr lang="en-US" dirty="0" err="1"/>
              <a:t>,</a:t>
            </a:r>
            <a:r>
              <a:rPr lang="en-US" b="1" i="1" dirty="0" err="1"/>
              <a:t>w</a:t>
            </a:r>
            <a:r>
              <a:rPr lang="en-US" dirty="0"/>
              <a:t>) be the most expensive edge in </a:t>
            </a:r>
            <a:r>
              <a:rPr lang="en-US" b="1" i="1" dirty="0"/>
              <a:t>C</a:t>
            </a:r>
            <a:r>
              <a:rPr lang="en-US" dirty="0"/>
              <a:t>.  Then </a:t>
            </a:r>
            <a:r>
              <a:rPr lang="en-US" b="1" i="1" dirty="0"/>
              <a:t>e</a:t>
            </a:r>
            <a:r>
              <a:rPr lang="en-US" dirty="0"/>
              <a:t> does not belong to any minimum spanning tree of </a:t>
            </a:r>
            <a:r>
              <a:rPr lang="en-US" b="1" i="1" dirty="0"/>
              <a:t>G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02912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Cycle Property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</a:t>
            </a:r>
            <a:r>
              <a:rPr lang="en-US" b="1" i="1" dirty="0"/>
              <a:t>T</a:t>
            </a:r>
            <a:r>
              <a:rPr lang="en-US" dirty="0"/>
              <a:t> be a spanning tree that contains </a:t>
            </a:r>
            <a:r>
              <a:rPr lang="en-US" b="1" i="1" dirty="0"/>
              <a:t>e</a:t>
            </a:r>
            <a:r>
              <a:rPr lang="en-US" dirty="0"/>
              <a:t>.  We can show that it doesn't have minimum cost.</a:t>
            </a:r>
          </a:p>
          <a:p>
            <a:r>
              <a:rPr lang="en-US" dirty="0"/>
              <a:t>If we delete </a:t>
            </a:r>
            <a:r>
              <a:rPr lang="en-US" b="1" i="1" dirty="0"/>
              <a:t>e</a:t>
            </a:r>
            <a:r>
              <a:rPr lang="en-US" dirty="0"/>
              <a:t> from </a:t>
            </a:r>
            <a:r>
              <a:rPr lang="en-US" b="1" i="1" dirty="0"/>
              <a:t>T</a:t>
            </a:r>
            <a:r>
              <a:rPr lang="en-US" dirty="0"/>
              <a:t>, it partitions nodes into two components, </a:t>
            </a:r>
            <a:r>
              <a:rPr lang="en-US" b="1" i="1" dirty="0"/>
              <a:t>S</a:t>
            </a:r>
            <a:r>
              <a:rPr lang="en-US" dirty="0"/>
              <a:t>, containing </a:t>
            </a:r>
            <a:r>
              <a:rPr lang="en-US" b="1" i="1" dirty="0"/>
              <a:t>v</a:t>
            </a:r>
            <a:r>
              <a:rPr lang="en-US" dirty="0"/>
              <a:t>, and </a:t>
            </a:r>
            <a:r>
              <a:rPr lang="en-US" b="1" i="1" dirty="0"/>
              <a:t>V</a:t>
            </a:r>
            <a:r>
              <a:rPr lang="en-US" dirty="0"/>
              <a:t> – </a:t>
            </a:r>
            <a:r>
              <a:rPr lang="en-US" b="1" i="1" dirty="0"/>
              <a:t>S</a:t>
            </a:r>
            <a:r>
              <a:rPr lang="en-US" dirty="0"/>
              <a:t>, containing </a:t>
            </a:r>
            <a:r>
              <a:rPr lang="en-US" b="1" i="1" dirty="0"/>
              <a:t>w</a:t>
            </a:r>
            <a:r>
              <a:rPr lang="en-US" dirty="0"/>
              <a:t>.</a:t>
            </a:r>
          </a:p>
          <a:p>
            <a:r>
              <a:rPr lang="en-US" dirty="0"/>
              <a:t>The edges of cycle </a:t>
            </a:r>
            <a:r>
              <a:rPr lang="en-US" b="1" i="1" dirty="0"/>
              <a:t>C</a:t>
            </a:r>
            <a:r>
              <a:rPr lang="en-US" dirty="0"/>
              <a:t>, with </a:t>
            </a:r>
            <a:r>
              <a:rPr lang="en-US" b="1" i="1" dirty="0"/>
              <a:t>e</a:t>
            </a:r>
            <a:r>
              <a:rPr lang="en-US" dirty="0"/>
              <a:t> removed, form a path </a:t>
            </a:r>
            <a:r>
              <a:rPr lang="en-US" b="1" i="1" dirty="0"/>
              <a:t>P</a:t>
            </a:r>
            <a:r>
              <a:rPr lang="en-US" dirty="0"/>
              <a:t> from </a:t>
            </a:r>
            <a:r>
              <a:rPr lang="en-US" b="1" i="1" dirty="0"/>
              <a:t>v</a:t>
            </a:r>
            <a:r>
              <a:rPr lang="en-US" dirty="0"/>
              <a:t> to </a:t>
            </a:r>
            <a:r>
              <a:rPr lang="en-US" b="1" i="1" dirty="0"/>
              <a:t>w</a:t>
            </a:r>
            <a:r>
              <a:rPr lang="en-US" dirty="0"/>
              <a:t>.  There must be some edge </a:t>
            </a:r>
            <a:r>
              <a:rPr lang="en-US" b="1" i="1" dirty="0"/>
              <a:t>e'</a:t>
            </a:r>
            <a:r>
              <a:rPr lang="en-US" dirty="0"/>
              <a:t> on </a:t>
            </a:r>
            <a:r>
              <a:rPr lang="en-US" b="1" i="1" dirty="0"/>
              <a:t>P</a:t>
            </a:r>
            <a:r>
              <a:rPr lang="en-US" dirty="0"/>
              <a:t> that crosses from </a:t>
            </a:r>
            <a:r>
              <a:rPr lang="en-US" b="1" i="1" dirty="0"/>
              <a:t>S</a:t>
            </a:r>
            <a:r>
              <a:rPr lang="en-US" dirty="0"/>
              <a:t> to </a:t>
            </a:r>
            <a:r>
              <a:rPr lang="en-US" b="1" i="1" dirty="0"/>
              <a:t>V</a:t>
            </a:r>
            <a:r>
              <a:rPr lang="en-US" dirty="0"/>
              <a:t> – </a:t>
            </a:r>
            <a:r>
              <a:rPr lang="en-US" b="1" i="1" dirty="0"/>
              <a:t>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7812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continued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Consider the set of edges </a:t>
                </a:r>
                <a:r>
                  <a:rPr lang="en-US" b="1" i="1" dirty="0"/>
                  <a:t>T'</a:t>
                </a:r>
                <a:r>
                  <a:rPr lang="en-US" dirty="0"/>
                  <a:t> = (</a:t>
                </a:r>
                <a:r>
                  <a:rPr lang="en-US" b="1" i="1" dirty="0"/>
                  <a:t>T</a:t>
                </a:r>
                <a:r>
                  <a:rPr lang="en-US" dirty="0"/>
                  <a:t> – {</a:t>
                </a:r>
                <a:r>
                  <a:rPr lang="en-US" b="1" i="1" dirty="0"/>
                  <a:t>e</a:t>
                </a:r>
                <a:r>
                  <a:rPr lang="en-US" dirty="0"/>
                  <a:t>})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</m:oMath>
                </a14:m>
                <a:r>
                  <a:rPr lang="en-US" dirty="0"/>
                  <a:t> {</a:t>
                </a:r>
                <a:r>
                  <a:rPr lang="en-US" b="1" i="1" dirty="0"/>
                  <a:t>e'</a:t>
                </a:r>
                <a:r>
                  <a:rPr lang="en-US" dirty="0"/>
                  <a:t>}.</a:t>
                </a:r>
              </a:p>
              <a:p>
                <a:r>
                  <a:rPr lang="en-US" b="1" i="1" dirty="0"/>
                  <a:t>T'</a:t>
                </a:r>
                <a:r>
                  <a:rPr lang="en-US" dirty="0"/>
                  <a:t> must be connected and have no cycles; thus, </a:t>
                </a:r>
                <a:r>
                  <a:rPr lang="en-US" b="1" i="1" dirty="0"/>
                  <a:t>T'</a:t>
                </a:r>
                <a:r>
                  <a:rPr lang="en-US" dirty="0"/>
                  <a:t> is a spanning tree.</a:t>
                </a:r>
              </a:p>
              <a:p>
                <a:r>
                  <a:rPr lang="en-US" dirty="0"/>
                  <a:t>Since </a:t>
                </a:r>
                <a:r>
                  <a:rPr lang="en-US" b="1" i="1" dirty="0"/>
                  <a:t>e</a:t>
                </a:r>
                <a:r>
                  <a:rPr lang="en-US" dirty="0"/>
                  <a:t> is the most expensive edge in </a:t>
                </a:r>
                <a:r>
                  <a:rPr lang="en-US" b="1" i="1" dirty="0"/>
                  <a:t>C</a:t>
                </a:r>
                <a:r>
                  <a:rPr lang="en-US" dirty="0"/>
                  <a:t>, </a:t>
                </a:r>
                <a:r>
                  <a:rPr lang="en-US" b="1" i="1" dirty="0"/>
                  <a:t>e'</a:t>
                </a:r>
                <a:r>
                  <a:rPr lang="en-US" dirty="0"/>
                  <a:t> is cheaper, and </a:t>
                </a:r>
                <a:r>
                  <a:rPr lang="en-US" b="1" i="1" dirty="0"/>
                  <a:t>T'</a:t>
                </a:r>
                <a:r>
                  <a:rPr lang="en-US" dirty="0"/>
                  <a:t> is cheaper than </a:t>
                </a:r>
                <a:r>
                  <a:rPr lang="en-US" b="1" i="1" dirty="0"/>
                  <a:t>T</a:t>
                </a:r>
                <a:r>
                  <a:rPr lang="en-US" dirty="0"/>
                  <a:t>. ∎</a:t>
                </a:r>
              </a:p>
              <a:p>
                <a:pPr marL="118872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5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859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MST reflections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the Cut Property, it's easy to show the correctness of Prim's algorithm</a:t>
            </a:r>
          </a:p>
          <a:p>
            <a:r>
              <a:rPr lang="en-US" dirty="0"/>
              <a:t>Using the Cycle Property, it's easy to show the correctness of the Reverse </a:t>
            </a:r>
            <a:r>
              <a:rPr lang="en-US" dirty="0" err="1"/>
              <a:t>Kruskal's</a:t>
            </a:r>
            <a:r>
              <a:rPr lang="en-US" dirty="0"/>
              <a:t> algorithm</a:t>
            </a:r>
          </a:p>
          <a:p>
            <a:r>
              <a:rPr lang="en-US" dirty="0"/>
              <a:t>It turns out that </a:t>
            </a:r>
            <a:r>
              <a:rPr lang="en-US" b="1" dirty="0"/>
              <a:t>any</a:t>
            </a:r>
            <a:r>
              <a:rPr lang="en-US" dirty="0"/>
              <a:t> algorithm that follows the Cut Property to add edges to a spanning tree or any algorithm that follows the Cycle Property to remove edges from a graph (or any combination of the two) will find an MST</a:t>
            </a:r>
          </a:p>
        </p:txBody>
      </p:sp>
    </p:spTree>
    <p:extLst>
      <p:ext uri="{BB962C8B-B14F-4D97-AF65-F5344CB8AC3E}">
        <p14:creationId xmlns:p14="http://schemas.microsoft.com/office/powerpoint/2010/main" val="421348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about when some edges have the same cost?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all MST algorithms, if there is a choice between edges with the same cost, either can be chosen</a:t>
            </a:r>
          </a:p>
          <a:p>
            <a:pPr lvl="1"/>
            <a:r>
              <a:rPr lang="en-US" dirty="0"/>
              <a:t>Provided that connectivity/cycle constraints are met</a:t>
            </a:r>
          </a:p>
          <a:p>
            <a:r>
              <a:rPr lang="en-US" dirty="0"/>
              <a:t>A way to demonstrate this is to add tiny random amounts to the weights of all edges, much smaller than the difference between any non-equal cost edges</a:t>
            </a:r>
          </a:p>
          <a:p>
            <a:r>
              <a:rPr lang="en-US" dirty="0"/>
              <a:t>These random changes serve as tie-breakers between edges of the same cost</a:t>
            </a:r>
          </a:p>
          <a:p>
            <a:pPr lvl="1"/>
            <a:r>
              <a:rPr lang="en-US" dirty="0"/>
              <a:t>However, they will not change the structure so that larger edges would have been chosen</a:t>
            </a:r>
          </a:p>
        </p:txBody>
      </p:sp>
    </p:spTree>
    <p:extLst>
      <p:ext uri="{BB962C8B-B14F-4D97-AF65-F5344CB8AC3E}">
        <p14:creationId xmlns:p14="http://schemas.microsoft.com/office/powerpoint/2010/main" val="1126608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Exam 1!</a:t>
            </a:r>
          </a:p>
          <a:p>
            <a:endParaRPr lang="en-US" dirty="0"/>
          </a:p>
          <a:p>
            <a:r>
              <a:rPr lang="en-US" dirty="0"/>
              <a:t>Before that:</a:t>
            </a:r>
          </a:p>
          <a:p>
            <a:pPr lvl="1"/>
            <a:r>
              <a:rPr lang="en-US" dirty="0"/>
              <a:t>Review</a:t>
            </a:r>
          </a:p>
          <a:p>
            <a:pPr lvl="1"/>
            <a:endParaRPr lang="en-US" dirty="0"/>
          </a:p>
          <a:p>
            <a:r>
              <a:rPr lang="en-US" dirty="0"/>
              <a:t>Before that:</a:t>
            </a:r>
          </a:p>
          <a:p>
            <a:pPr lvl="1"/>
            <a:r>
              <a:rPr lang="en-US" dirty="0"/>
              <a:t>Scheduling to minimize lateness</a:t>
            </a:r>
          </a:p>
          <a:p>
            <a:pPr lvl="1"/>
            <a:r>
              <a:rPr lang="en-US" dirty="0"/>
              <a:t>Dijkstra's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6746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Imagine you have a set of objects</a:t>
            </a:r>
          </a:p>
          <a:p>
            <a:pPr lvl="1"/>
            <a:r>
              <a:rPr lang="en-US" dirty="0"/>
              <a:t>Photographs</a:t>
            </a:r>
          </a:p>
          <a:p>
            <a:pPr lvl="1"/>
            <a:r>
              <a:rPr lang="en-US" dirty="0"/>
              <a:t>Documents</a:t>
            </a:r>
          </a:p>
          <a:p>
            <a:pPr lvl="1"/>
            <a:r>
              <a:rPr lang="en-US" dirty="0"/>
              <a:t>Microorganisms</a:t>
            </a:r>
          </a:p>
          <a:p>
            <a:r>
              <a:rPr lang="en-US" dirty="0"/>
              <a:t>You want to classify them into related groups</a:t>
            </a:r>
          </a:p>
          <a:p>
            <a:r>
              <a:rPr lang="en-US" dirty="0"/>
              <a:t>Usually, you have some </a:t>
            </a:r>
            <a:r>
              <a:rPr lang="en-US" b="1" dirty="0"/>
              <a:t>distance function</a:t>
            </a:r>
            <a:r>
              <a:rPr lang="en-US" dirty="0"/>
              <a:t> that says how far away any two objects are</a:t>
            </a:r>
          </a:p>
          <a:p>
            <a:r>
              <a:rPr lang="en-US" dirty="0"/>
              <a:t>You want to group together objects so that all the objects in a group are close</a:t>
            </a:r>
          </a:p>
        </p:txBody>
      </p:sp>
    </p:spTree>
    <p:extLst>
      <p:ext uri="{BB962C8B-B14F-4D97-AF65-F5344CB8AC3E}">
        <p14:creationId xmlns:p14="http://schemas.microsoft.com/office/powerpoint/2010/main" val="788817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Notes about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distance function is usually defined between all points</a:t>
            </a:r>
          </a:p>
          <a:p>
            <a:pPr lvl="1"/>
            <a:r>
              <a:rPr lang="en-US" dirty="0"/>
              <a:t>If the points are in the plane or another Euclidean space, the distance could simply be the distance between them</a:t>
            </a:r>
          </a:p>
          <a:p>
            <a:pPr lvl="1"/>
            <a:r>
              <a:rPr lang="en-US" dirty="0"/>
              <a:t>A more flexible way to define distance is as weights on graph edges in a complete graph</a:t>
            </a:r>
          </a:p>
          <a:p>
            <a:r>
              <a:rPr lang="en-US" dirty="0"/>
              <a:t>The distance between a point and itself is 0</a:t>
            </a:r>
          </a:p>
          <a:p>
            <a:r>
              <a:rPr lang="en-US" dirty="0"/>
              <a:t>The distance between any two distinct points is greater than 0</a:t>
            </a:r>
          </a:p>
          <a:p>
            <a:r>
              <a:rPr lang="en-US" dirty="0"/>
              <a:t>The distance between two points is symmetrical</a:t>
            </a:r>
          </a:p>
        </p:txBody>
      </p:sp>
    </p:spTree>
    <p:extLst>
      <p:ext uri="{BB962C8B-B14F-4D97-AF65-F5344CB8AC3E}">
        <p14:creationId xmlns:p14="http://schemas.microsoft.com/office/powerpoint/2010/main" val="691500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Clustering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you wanted to cluster these points into three clusters?</a:t>
            </a:r>
          </a:p>
          <a:p>
            <a:r>
              <a:rPr lang="en-US" dirty="0"/>
              <a:t>What about 4?</a:t>
            </a:r>
          </a:p>
        </p:txBody>
      </p:sp>
      <p:sp>
        <p:nvSpPr>
          <p:cNvPr id="4" name="Oval 3"/>
          <p:cNvSpPr/>
          <p:nvPr/>
        </p:nvSpPr>
        <p:spPr>
          <a:xfrm>
            <a:off x="3805238" y="386715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5" name="Oval 4"/>
          <p:cNvSpPr/>
          <p:nvPr/>
        </p:nvSpPr>
        <p:spPr>
          <a:xfrm>
            <a:off x="3995738" y="498157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</a:t>
            </a:r>
          </a:p>
        </p:txBody>
      </p:sp>
      <p:sp>
        <p:nvSpPr>
          <p:cNvPr id="6" name="Oval 5"/>
          <p:cNvSpPr/>
          <p:nvPr/>
        </p:nvSpPr>
        <p:spPr>
          <a:xfrm>
            <a:off x="2471738" y="4495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7" name="Oval 6"/>
          <p:cNvSpPr/>
          <p:nvPr/>
        </p:nvSpPr>
        <p:spPr>
          <a:xfrm>
            <a:off x="1905000" y="55245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</a:p>
        </p:txBody>
      </p:sp>
      <p:sp>
        <p:nvSpPr>
          <p:cNvPr id="8" name="Oval 7"/>
          <p:cNvSpPr/>
          <p:nvPr/>
        </p:nvSpPr>
        <p:spPr>
          <a:xfrm>
            <a:off x="2852738" y="57150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</a:t>
            </a:r>
          </a:p>
        </p:txBody>
      </p:sp>
      <p:sp>
        <p:nvSpPr>
          <p:cNvPr id="9" name="Oval 8"/>
          <p:cNvSpPr/>
          <p:nvPr/>
        </p:nvSpPr>
        <p:spPr>
          <a:xfrm>
            <a:off x="5905500" y="3024188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805238" y="60960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11" name="Oval 10"/>
          <p:cNvSpPr/>
          <p:nvPr/>
        </p:nvSpPr>
        <p:spPr>
          <a:xfrm>
            <a:off x="6781800" y="2743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2" name="Oval 11"/>
          <p:cNvSpPr/>
          <p:nvPr/>
        </p:nvSpPr>
        <p:spPr>
          <a:xfrm>
            <a:off x="8686800" y="4114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3" name="Oval 12"/>
          <p:cNvSpPr/>
          <p:nvPr/>
        </p:nvSpPr>
        <p:spPr>
          <a:xfrm>
            <a:off x="9067800" y="5181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</a:t>
            </a:r>
          </a:p>
        </p:txBody>
      </p:sp>
      <p:sp>
        <p:nvSpPr>
          <p:cNvPr id="14" name="Oval 13"/>
          <p:cNvSpPr/>
          <p:nvPr/>
        </p:nvSpPr>
        <p:spPr>
          <a:xfrm>
            <a:off x="9677400" y="34671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614983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Clustering by maximum spacing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if we want to divide our objects into </a:t>
            </a:r>
            <a:r>
              <a:rPr lang="en-US" b="1" i="1" dirty="0"/>
              <a:t>k</a:t>
            </a:r>
            <a:r>
              <a:rPr lang="en-US" dirty="0"/>
              <a:t> non-empty sets:</a:t>
            </a:r>
          </a:p>
          <a:p>
            <a:pPr lvl="1"/>
            <a:r>
              <a:rPr lang="en-US" b="1" i="1" dirty="0"/>
              <a:t>C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b="1" i="1" dirty="0"/>
              <a:t>C</a:t>
            </a:r>
            <a:r>
              <a:rPr lang="en-US" baseline="-25000" dirty="0"/>
              <a:t>2</a:t>
            </a:r>
            <a:r>
              <a:rPr lang="en-US" dirty="0"/>
              <a:t>,…, </a:t>
            </a:r>
            <a:r>
              <a:rPr lang="en-US" b="1" i="1" dirty="0" err="1"/>
              <a:t>C</a:t>
            </a:r>
            <a:r>
              <a:rPr lang="en-US" b="1" i="1" baseline="-25000" dirty="0" err="1"/>
              <a:t>k</a:t>
            </a:r>
            <a:endParaRPr lang="en-US" b="1" i="1" baseline="-25000" dirty="0"/>
          </a:p>
          <a:p>
            <a:r>
              <a:rPr lang="en-US" dirty="0"/>
              <a:t>The </a:t>
            </a:r>
            <a:r>
              <a:rPr lang="en-US" b="1" dirty="0"/>
              <a:t>spacing</a:t>
            </a:r>
            <a:r>
              <a:rPr lang="en-US" dirty="0"/>
              <a:t> of this </a:t>
            </a:r>
            <a:r>
              <a:rPr lang="en-US" b="1" i="1" dirty="0"/>
              <a:t>k</a:t>
            </a:r>
            <a:r>
              <a:rPr lang="en-US" dirty="0"/>
              <a:t>-clustering is the minimum distance between any pair of points in different clusters</a:t>
            </a:r>
          </a:p>
          <a:p>
            <a:r>
              <a:rPr lang="en-US" dirty="0"/>
              <a:t>We want to find clusters with maximum spacing</a:t>
            </a:r>
          </a:p>
          <a:p>
            <a:pPr lvl="1"/>
            <a:r>
              <a:rPr lang="en-US" dirty="0"/>
              <a:t>There are other metrics to optimize your clusters on</a:t>
            </a:r>
          </a:p>
        </p:txBody>
      </p:sp>
    </p:spTree>
    <p:extLst>
      <p:ext uri="{BB962C8B-B14F-4D97-AF65-F5344CB8AC3E}">
        <p14:creationId xmlns:p14="http://schemas.microsoft.com/office/powerpoint/2010/main" val="2974293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don't want to group together objects that are far apart</a:t>
            </a:r>
          </a:p>
          <a:p>
            <a:r>
              <a:rPr lang="en-US" dirty="0"/>
              <a:t>We sort all of the edges by weight and begin adding them back to our graph in order</a:t>
            </a:r>
          </a:p>
          <a:p>
            <a:r>
              <a:rPr lang="en-US" dirty="0"/>
              <a:t>If an edge connects nodes that are already in the same cluster, we skip it</a:t>
            </a:r>
          </a:p>
          <a:p>
            <a:pPr lvl="1"/>
            <a:r>
              <a:rPr lang="en-US" dirty="0"/>
              <a:t>Thus, we don't make cycles</a:t>
            </a:r>
          </a:p>
          <a:p>
            <a:r>
              <a:rPr lang="en-US" dirty="0"/>
              <a:t> We stop when we have </a:t>
            </a:r>
            <a:r>
              <a:rPr lang="en-US" b="1" i="1" dirty="0"/>
              <a:t>k</a:t>
            </a:r>
            <a:r>
              <a:rPr lang="en-US" dirty="0"/>
              <a:t> connected components</a:t>
            </a:r>
          </a:p>
        </p:txBody>
      </p:sp>
    </p:spTree>
    <p:extLst>
      <p:ext uri="{BB962C8B-B14F-4D97-AF65-F5344CB8AC3E}">
        <p14:creationId xmlns:p14="http://schemas.microsoft.com/office/powerpoint/2010/main" val="3340169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MST saves the 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algorithm is exactly </a:t>
            </a:r>
            <a:r>
              <a:rPr lang="en-US" dirty="0" err="1"/>
              <a:t>Kruskal's</a:t>
            </a:r>
            <a:r>
              <a:rPr lang="en-US" dirty="0"/>
              <a:t> algorithm</a:t>
            </a:r>
          </a:p>
          <a:p>
            <a:pPr lvl="1"/>
            <a:r>
              <a:rPr lang="en-US" dirty="0"/>
              <a:t>Add edges by increasing size, skipping ones that make a cycle</a:t>
            </a:r>
          </a:p>
          <a:p>
            <a:r>
              <a:rPr lang="en-US" dirty="0"/>
              <a:t>We simply stop when we have </a:t>
            </a:r>
            <a:r>
              <a:rPr lang="en-US" b="1" i="1" dirty="0"/>
              <a:t>k</a:t>
            </a:r>
            <a:r>
              <a:rPr lang="en-US" dirty="0"/>
              <a:t> connected components instead of connecting everything</a:t>
            </a:r>
          </a:p>
          <a:p>
            <a:pPr lvl="1"/>
            <a:r>
              <a:rPr lang="en-US" dirty="0"/>
              <a:t>Alternatively, you can make the MST and delete the </a:t>
            </a:r>
            <a:r>
              <a:rPr lang="en-US" b="1" i="1" dirty="0"/>
              <a:t>k</a:t>
            </a:r>
            <a:r>
              <a:rPr lang="en-US" dirty="0"/>
              <a:t> – 1 most expensive edges</a:t>
            </a:r>
          </a:p>
        </p:txBody>
      </p:sp>
    </p:spTree>
    <p:extLst>
      <p:ext uri="{BB962C8B-B14F-4D97-AF65-F5344CB8AC3E}">
        <p14:creationId xmlns:p14="http://schemas.microsoft.com/office/powerpoint/2010/main" val="424763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We get a </a:t>
            </a:r>
            <a:r>
              <a:rPr lang="en-US" i="1" dirty="0"/>
              <a:t>k</a:t>
            </a:r>
            <a:r>
              <a:rPr lang="en-US" dirty="0"/>
              <a:t>-clustering of maximum spacing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Proof:</a:t>
                </a:r>
              </a:p>
              <a:p>
                <a:pPr lvl="1"/>
                <a:r>
                  <a:rPr lang="en-US" dirty="0"/>
                  <a:t>Let our clustering be sets </a:t>
                </a:r>
                <a:r>
                  <a:rPr lang="en-US" b="1" i="1" dirty="0"/>
                  <a:t>C</a:t>
                </a:r>
                <a:r>
                  <a:rPr lang="en-US" baseline="-25000" dirty="0"/>
                  <a:t>1</a:t>
                </a:r>
                <a:r>
                  <a:rPr lang="en-US" dirty="0"/>
                  <a:t>, </a:t>
                </a:r>
                <a:r>
                  <a:rPr lang="en-US" b="1" i="1" dirty="0"/>
                  <a:t>C</a:t>
                </a:r>
                <a:r>
                  <a:rPr lang="en-US" baseline="-25000" dirty="0"/>
                  <a:t>2</a:t>
                </a:r>
                <a:r>
                  <a:rPr lang="en-US" dirty="0"/>
                  <a:t>,…, </a:t>
                </a:r>
                <a:r>
                  <a:rPr lang="en-US" b="1" i="1" dirty="0"/>
                  <a:t>C</a:t>
                </a:r>
                <a:r>
                  <a:rPr lang="en-US" b="1" i="1" baseline="-25000" dirty="0"/>
                  <a:t>k</a:t>
                </a:r>
                <a:r>
                  <a:rPr lang="en-US" dirty="0"/>
                  <a:t>.  The spacing of this clustering is </a:t>
                </a:r>
                <a:r>
                  <a:rPr lang="en-US" b="1" i="1" dirty="0"/>
                  <a:t>d</a:t>
                </a:r>
                <a:r>
                  <a:rPr lang="en-US" baseline="30000" dirty="0"/>
                  <a:t>*</a:t>
                </a:r>
                <a:r>
                  <a:rPr lang="en-US" dirty="0"/>
                  <a:t>, the (</a:t>
                </a:r>
                <a:r>
                  <a:rPr lang="en-US" b="1" i="1" dirty="0"/>
                  <a:t>k</a:t>
                </a:r>
                <a:r>
                  <a:rPr lang="en-US" dirty="0"/>
                  <a:t> – 1)</a:t>
                </a:r>
                <a:r>
                  <a:rPr lang="en-US" baseline="30000" dirty="0" err="1"/>
                  <a:t>st</a:t>
                </a:r>
                <a:r>
                  <a:rPr lang="en-US" dirty="0"/>
                  <a:t> most expensive edge in the MST, the edge that </a:t>
                </a:r>
                <a:r>
                  <a:rPr lang="en-US" dirty="0" err="1"/>
                  <a:t>Kruskal's</a:t>
                </a:r>
                <a:r>
                  <a:rPr lang="en-US" dirty="0"/>
                  <a:t> algorithm would have added next.</a:t>
                </a:r>
              </a:p>
              <a:p>
                <a:pPr lvl="1"/>
                <a:r>
                  <a:rPr lang="en-US" dirty="0"/>
                  <a:t>Consider some other clustering </a:t>
                </a:r>
                <a:r>
                  <a:rPr lang="en-US" b="1" i="1" dirty="0"/>
                  <a:t>C</a:t>
                </a:r>
                <a:r>
                  <a:rPr lang="en-US" b="1" i="1" baseline="30000" dirty="0"/>
                  <a:t>'</a:t>
                </a:r>
                <a:r>
                  <a:rPr lang="en-US" baseline="-25000" dirty="0"/>
                  <a:t>1</a:t>
                </a:r>
                <a:r>
                  <a:rPr lang="en-US" dirty="0"/>
                  <a:t>, </a:t>
                </a:r>
                <a:r>
                  <a:rPr lang="en-US" b="1" i="1" dirty="0"/>
                  <a:t>C</a:t>
                </a:r>
                <a:r>
                  <a:rPr lang="en-US" b="1" i="1" baseline="30000" dirty="0"/>
                  <a:t>'</a:t>
                </a:r>
                <a:r>
                  <a:rPr lang="en-US" baseline="-25000" dirty="0"/>
                  <a:t>2</a:t>
                </a:r>
                <a:r>
                  <a:rPr lang="en-US" dirty="0"/>
                  <a:t>,…, </a:t>
                </a:r>
                <a:r>
                  <a:rPr lang="en-US" b="1" i="1" dirty="0" err="1"/>
                  <a:t>C</a:t>
                </a:r>
                <a:r>
                  <a:rPr lang="en-US" b="1" i="1" baseline="30000" dirty="0" err="1"/>
                  <a:t>'</a:t>
                </a:r>
                <a:r>
                  <a:rPr lang="en-US" b="1" i="1" baseline="-25000" dirty="0" err="1"/>
                  <a:t>k</a:t>
                </a:r>
                <a:r>
                  <a:rPr lang="en-US" dirty="0"/>
                  <a:t> that is not the same.  One of our sets </a:t>
                </a:r>
                <a:r>
                  <a:rPr lang="en-US" b="1" i="1" dirty="0"/>
                  <a:t>C</a:t>
                </a:r>
                <a:r>
                  <a:rPr lang="en-US" b="1" i="1" baseline="-25000" dirty="0"/>
                  <a:t>r</a:t>
                </a:r>
                <a:r>
                  <a:rPr lang="en-US" dirty="0"/>
                  <a:t> must not be a subset of any set in </a:t>
                </a:r>
                <a:r>
                  <a:rPr lang="en-US" b="1" i="1" dirty="0"/>
                  <a:t>C</a:t>
                </a:r>
                <a:r>
                  <a:rPr lang="en-US" b="1" i="1" baseline="30000" dirty="0"/>
                  <a:t>'</a:t>
                </a:r>
                <a:r>
                  <a:rPr lang="en-US" baseline="-25000" dirty="0"/>
                  <a:t>1</a:t>
                </a:r>
                <a:r>
                  <a:rPr lang="en-US" dirty="0"/>
                  <a:t>, </a:t>
                </a:r>
                <a:r>
                  <a:rPr lang="en-US" b="1" i="1" dirty="0"/>
                  <a:t>C</a:t>
                </a:r>
                <a:r>
                  <a:rPr lang="en-US" b="1" i="1" baseline="30000" dirty="0"/>
                  <a:t>'</a:t>
                </a:r>
                <a:r>
                  <a:rPr lang="en-US" baseline="-25000" dirty="0"/>
                  <a:t>2</a:t>
                </a:r>
                <a:r>
                  <a:rPr lang="en-US" dirty="0"/>
                  <a:t>,…, </a:t>
                </a:r>
                <a:r>
                  <a:rPr lang="en-US" b="1" i="1" dirty="0" err="1"/>
                  <a:t>C</a:t>
                </a:r>
                <a:r>
                  <a:rPr lang="en-US" b="1" i="1" baseline="30000" dirty="0" err="1"/>
                  <a:t>'</a:t>
                </a:r>
                <a:r>
                  <a:rPr lang="en-US" b="1" i="1" baseline="-25000" dirty="0" err="1"/>
                  <a:t>k</a:t>
                </a:r>
                <a:r>
                  <a:rPr lang="en-US" dirty="0"/>
                  <a:t>.  Thus, there must be points </a:t>
                </a:r>
                <a:r>
                  <a:rPr lang="en-US" b="1" i="1" dirty="0"/>
                  <a:t>p</a:t>
                </a:r>
                <a:r>
                  <a:rPr lang="en-US" b="1" i="1" baseline="-25000" dirty="0"/>
                  <a:t>i</a:t>
                </a:r>
                <a:r>
                  <a:rPr lang="en-US" dirty="0"/>
                  <a:t> and </a:t>
                </a:r>
                <a:r>
                  <a:rPr lang="en-US" b="1" i="1" dirty="0" err="1"/>
                  <a:t>p</a:t>
                </a:r>
                <a:r>
                  <a:rPr lang="en-US" b="1" i="1" baseline="-25000" dirty="0" err="1"/>
                  <a:t>j</a:t>
                </a:r>
                <a:r>
                  <a:rPr lang="en-US" dirty="0"/>
                  <a:t> in </a:t>
                </a:r>
                <a:r>
                  <a:rPr lang="en-US" b="1" i="1" dirty="0"/>
                  <a:t>C</a:t>
                </a:r>
                <a:r>
                  <a:rPr lang="en-US" b="1" i="1" baseline="-25000" dirty="0"/>
                  <a:t>r</a:t>
                </a:r>
                <a:r>
                  <a:rPr lang="en-US" dirty="0"/>
                  <a:t> that are in different sets in the other clustering.  Let </a:t>
                </a:r>
                <a:r>
                  <a:rPr lang="en-US" b="1" i="1" dirty="0"/>
                  <a:t>p</a:t>
                </a:r>
                <a:r>
                  <a:rPr lang="en-US" b="1" i="1" baseline="-25000" dirty="0"/>
                  <a:t>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i="1" dirty="0"/>
                  <a:t>C</a:t>
                </a:r>
                <a:r>
                  <a:rPr lang="en-US" b="1" i="1" baseline="30000" dirty="0"/>
                  <a:t>'</a:t>
                </a:r>
                <a:r>
                  <a:rPr lang="en-US" b="1" i="1" baseline="-25000" dirty="0"/>
                  <a:t>s</a:t>
                </a:r>
                <a:r>
                  <a:rPr lang="en-US" dirty="0"/>
                  <a:t> and </a:t>
                </a:r>
                <a:r>
                  <a:rPr lang="en-US" b="1" i="1" dirty="0" err="1"/>
                  <a:t>p</a:t>
                </a:r>
                <a:r>
                  <a:rPr lang="en-US" b="1" i="1" baseline="-25000" dirty="0" err="1"/>
                  <a:t>j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b="1" i="1" dirty="0"/>
                  <a:t> </a:t>
                </a:r>
                <a:r>
                  <a:rPr lang="en-US" b="1" i="1" dirty="0" err="1"/>
                  <a:t>C</a:t>
                </a:r>
                <a:r>
                  <a:rPr lang="en-US" b="1" i="1" baseline="30000" dirty="0" err="1"/>
                  <a:t>'</a:t>
                </a:r>
                <a:r>
                  <a:rPr lang="en-US" b="1" i="1" baseline="-25000" dirty="0" err="1"/>
                  <a:t>t</a:t>
                </a:r>
                <a:r>
                  <a:rPr lang="en-US" dirty="0"/>
                  <a:t> ≠ </a:t>
                </a:r>
                <a:r>
                  <a:rPr lang="en-US" b="1" i="1" dirty="0"/>
                  <a:t>C</a:t>
                </a:r>
                <a:r>
                  <a:rPr lang="en-US" b="1" i="1" baseline="30000" dirty="0"/>
                  <a:t>'</a:t>
                </a:r>
                <a:r>
                  <a:rPr lang="en-US" b="1" i="1" baseline="-25000" dirty="0"/>
                  <a:t>s</a:t>
                </a:r>
                <a:r>
                  <a:rPr lang="en-US" dirty="0"/>
                  <a:t>.</a:t>
                </a:r>
                <a:endParaRPr lang="en-US" b="1" i="1" baseline="-25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627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Since </a:t>
            </a:r>
            <a:r>
              <a:rPr lang="en-US" b="1" i="1" dirty="0"/>
              <a:t>p</a:t>
            </a:r>
            <a:r>
              <a:rPr lang="en-US" b="1" i="1" baseline="-25000" dirty="0"/>
              <a:t>i</a:t>
            </a:r>
            <a:r>
              <a:rPr lang="en-US" dirty="0"/>
              <a:t> and </a:t>
            </a:r>
            <a:r>
              <a:rPr lang="en-US" b="1" i="1" dirty="0" err="1"/>
              <a:t>p</a:t>
            </a:r>
            <a:r>
              <a:rPr lang="en-US" b="1" i="1" baseline="-25000" dirty="0" err="1"/>
              <a:t>j</a:t>
            </a:r>
            <a:r>
              <a:rPr lang="en-US" dirty="0"/>
              <a:t> belong to the same component </a:t>
            </a:r>
            <a:r>
              <a:rPr lang="en-US" b="1" i="1" dirty="0"/>
              <a:t>C</a:t>
            </a:r>
            <a:r>
              <a:rPr lang="en-US" b="1" i="1" baseline="-25000" dirty="0"/>
              <a:t>r</a:t>
            </a:r>
            <a:r>
              <a:rPr lang="en-US" dirty="0"/>
              <a:t>, </a:t>
            </a:r>
            <a:r>
              <a:rPr lang="en-US" dirty="0" err="1"/>
              <a:t>Kruskal's</a:t>
            </a:r>
            <a:r>
              <a:rPr lang="en-US" dirty="0"/>
              <a:t> algorithm added all the edges in a </a:t>
            </a:r>
            <a:r>
              <a:rPr lang="en-US" b="1" i="1" dirty="0"/>
              <a:t>p</a:t>
            </a:r>
            <a:r>
              <a:rPr lang="en-US" b="1" i="1" baseline="-25000" dirty="0"/>
              <a:t>i</a:t>
            </a:r>
            <a:r>
              <a:rPr lang="en-US" dirty="0"/>
              <a:t>-</a:t>
            </a:r>
            <a:r>
              <a:rPr lang="en-US" b="1" i="1" dirty="0" err="1"/>
              <a:t>p</a:t>
            </a:r>
            <a:r>
              <a:rPr lang="en-US" b="1" i="1" baseline="-25000" dirty="0" err="1"/>
              <a:t>j</a:t>
            </a:r>
            <a:r>
              <a:rPr lang="en-US" dirty="0"/>
              <a:t> path </a:t>
            </a:r>
            <a:r>
              <a:rPr lang="en-US" b="1" i="1" dirty="0"/>
              <a:t>P</a:t>
            </a:r>
            <a:r>
              <a:rPr lang="en-US" dirty="0"/>
              <a:t> before it stopped.</a:t>
            </a:r>
          </a:p>
          <a:p>
            <a:r>
              <a:rPr lang="en-US" dirty="0"/>
              <a:t>Thus, every edge on </a:t>
            </a:r>
            <a:r>
              <a:rPr lang="en-US" b="1" i="1" dirty="0"/>
              <a:t>P</a:t>
            </a:r>
            <a:r>
              <a:rPr lang="en-US" dirty="0"/>
              <a:t> is </a:t>
            </a:r>
            <a:r>
              <a:rPr lang="en-US" b="1" i="1" dirty="0"/>
              <a:t>d</a:t>
            </a:r>
            <a:r>
              <a:rPr lang="en-US" baseline="30000" dirty="0"/>
              <a:t>*</a:t>
            </a:r>
            <a:r>
              <a:rPr lang="en-US" dirty="0"/>
              <a:t> or smaller.</a:t>
            </a:r>
          </a:p>
          <a:p>
            <a:r>
              <a:rPr lang="en-US" dirty="0"/>
              <a:t>Let </a:t>
            </a:r>
            <a:r>
              <a:rPr lang="en-US" b="1" i="1" dirty="0"/>
              <a:t>p</a:t>
            </a:r>
            <a:r>
              <a:rPr lang="en-US" b="1" i="1" baseline="30000" dirty="0"/>
              <a:t>'</a:t>
            </a:r>
            <a:r>
              <a:rPr lang="en-US" dirty="0"/>
              <a:t> be the first node on </a:t>
            </a:r>
            <a:r>
              <a:rPr lang="en-US" b="1" i="1" dirty="0"/>
              <a:t>P</a:t>
            </a:r>
            <a:r>
              <a:rPr lang="en-US" dirty="0"/>
              <a:t> that does not belong to </a:t>
            </a:r>
            <a:r>
              <a:rPr lang="en-US" b="1" i="1" dirty="0"/>
              <a:t>C</a:t>
            </a:r>
            <a:r>
              <a:rPr lang="en-US" b="1" i="1" baseline="30000" dirty="0"/>
              <a:t>'</a:t>
            </a:r>
            <a:r>
              <a:rPr lang="en-US" b="1" i="1" baseline="-25000" dirty="0"/>
              <a:t>s</a:t>
            </a:r>
            <a:r>
              <a:rPr lang="en-US" dirty="0"/>
              <a:t> and let </a:t>
            </a:r>
            <a:r>
              <a:rPr lang="en-US" b="1" i="1" dirty="0"/>
              <a:t>p</a:t>
            </a:r>
            <a:r>
              <a:rPr lang="en-US" dirty="0"/>
              <a:t> be the node on </a:t>
            </a:r>
            <a:r>
              <a:rPr lang="en-US" b="1" i="1" dirty="0"/>
              <a:t>P</a:t>
            </a:r>
            <a:r>
              <a:rPr lang="en-US" dirty="0"/>
              <a:t> that comes just before </a:t>
            </a:r>
            <a:r>
              <a:rPr lang="en-US" b="1" i="1" dirty="0"/>
              <a:t>p</a:t>
            </a:r>
            <a:r>
              <a:rPr lang="en-US" b="1" i="1" baseline="30000" dirty="0"/>
              <a:t>'</a:t>
            </a:r>
            <a:r>
              <a:rPr lang="en-US" dirty="0"/>
              <a:t>.  We know that </a:t>
            </a:r>
            <a:r>
              <a:rPr lang="en-US" b="1" i="1" dirty="0"/>
              <a:t>d</a:t>
            </a:r>
            <a:r>
              <a:rPr lang="en-US" dirty="0"/>
              <a:t>(</a:t>
            </a:r>
            <a:r>
              <a:rPr lang="en-US" b="1" i="1" dirty="0" err="1"/>
              <a:t>p</a:t>
            </a:r>
            <a:r>
              <a:rPr lang="en-US" dirty="0" err="1"/>
              <a:t>,</a:t>
            </a:r>
            <a:r>
              <a:rPr lang="en-US" b="1" i="1" dirty="0" err="1"/>
              <a:t>p</a:t>
            </a:r>
            <a:r>
              <a:rPr lang="en-US" b="1" i="1" baseline="30000" dirty="0"/>
              <a:t>'</a:t>
            </a:r>
            <a:r>
              <a:rPr lang="en-US" dirty="0"/>
              <a:t>) ≤</a:t>
            </a:r>
            <a:r>
              <a:rPr lang="en-US" b="1" i="1" dirty="0"/>
              <a:t>d</a:t>
            </a:r>
            <a:r>
              <a:rPr lang="en-US" baseline="30000" dirty="0"/>
              <a:t>*</a:t>
            </a:r>
            <a:r>
              <a:rPr lang="en-US" dirty="0"/>
              <a:t>.  But </a:t>
            </a:r>
            <a:r>
              <a:rPr lang="en-US" b="1" i="1" dirty="0"/>
              <a:t>p</a:t>
            </a:r>
            <a:r>
              <a:rPr lang="en-US" dirty="0"/>
              <a:t> and </a:t>
            </a:r>
            <a:r>
              <a:rPr lang="en-US" b="1" i="1" dirty="0"/>
              <a:t>p</a:t>
            </a:r>
            <a:r>
              <a:rPr lang="en-US" b="1" i="1" baseline="30000" dirty="0"/>
              <a:t>'</a:t>
            </a:r>
            <a:r>
              <a:rPr lang="en-US" dirty="0"/>
              <a:t> are different sets in the clustering </a:t>
            </a:r>
            <a:r>
              <a:rPr lang="en-US" b="1" i="1" dirty="0"/>
              <a:t>C</a:t>
            </a:r>
            <a:r>
              <a:rPr lang="en-US" b="1" i="1" baseline="30000" dirty="0"/>
              <a:t>'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b="1" i="1" dirty="0"/>
              <a:t>C</a:t>
            </a:r>
            <a:r>
              <a:rPr lang="en-US" b="1" i="1" baseline="30000" dirty="0"/>
              <a:t>'</a:t>
            </a:r>
            <a:r>
              <a:rPr lang="en-US" baseline="-25000" dirty="0"/>
              <a:t>2</a:t>
            </a:r>
            <a:r>
              <a:rPr lang="en-US" dirty="0"/>
              <a:t>,…, </a:t>
            </a:r>
            <a:r>
              <a:rPr lang="en-US" b="1" i="1" dirty="0" err="1"/>
              <a:t>C</a:t>
            </a:r>
            <a:r>
              <a:rPr lang="en-US" b="1" i="1" baseline="30000" dirty="0" err="1"/>
              <a:t>'</a:t>
            </a:r>
            <a:r>
              <a:rPr lang="en-US" b="1" i="1" baseline="-25000" dirty="0" err="1"/>
              <a:t>k</a:t>
            </a:r>
            <a:r>
              <a:rPr lang="en-US" i="1" dirty="0"/>
              <a:t>,</a:t>
            </a:r>
            <a:r>
              <a:rPr lang="en-US" dirty="0"/>
              <a:t> so that clustering must have spacing at most </a:t>
            </a:r>
            <a:r>
              <a:rPr lang="en-US" b="1" i="1" dirty="0"/>
              <a:t>d</a:t>
            </a:r>
            <a:r>
              <a:rPr lang="en-US" baseline="30000" dirty="0"/>
              <a:t>*</a:t>
            </a:r>
            <a:r>
              <a:rPr lang="en-US" dirty="0"/>
              <a:t>.</a:t>
            </a:r>
          </a:p>
          <a:p>
            <a:r>
              <a:rPr lang="en-US" dirty="0"/>
              <a:t>Since any other clustering must have spacing at most </a:t>
            </a:r>
            <a:r>
              <a:rPr lang="en-US" b="1" i="1" dirty="0"/>
              <a:t>d</a:t>
            </a:r>
            <a:r>
              <a:rPr lang="en-US" baseline="30000" dirty="0"/>
              <a:t>*</a:t>
            </a:r>
            <a:r>
              <a:rPr lang="en-US" dirty="0"/>
              <a:t>, the clustering </a:t>
            </a:r>
            <a:r>
              <a:rPr lang="en-US" b="1" i="1" dirty="0"/>
              <a:t>C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b="1" i="1" dirty="0"/>
              <a:t>C</a:t>
            </a:r>
            <a:r>
              <a:rPr lang="en-US" baseline="-25000" dirty="0"/>
              <a:t>2</a:t>
            </a:r>
            <a:r>
              <a:rPr lang="en-US" dirty="0"/>
              <a:t>,…, </a:t>
            </a:r>
            <a:r>
              <a:rPr lang="en-US" b="1" i="1" dirty="0" err="1"/>
              <a:t>C</a:t>
            </a:r>
            <a:r>
              <a:rPr lang="en-US" b="1" i="1" baseline="-25000" dirty="0" err="1"/>
              <a:t>k</a:t>
            </a:r>
            <a:r>
              <a:rPr lang="en-US" dirty="0"/>
              <a:t> has maximum spacing. ∎</a:t>
            </a:r>
          </a:p>
        </p:txBody>
      </p:sp>
    </p:spTree>
    <p:extLst>
      <p:ext uri="{BB962C8B-B14F-4D97-AF65-F5344CB8AC3E}">
        <p14:creationId xmlns:p14="http://schemas.microsoft.com/office/powerpoint/2010/main" val="495842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compression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Start on Assignment 3</a:t>
            </a:r>
          </a:p>
          <a:p>
            <a:r>
              <a:rPr lang="en-US" dirty="0"/>
              <a:t>Read section 4.8</a:t>
            </a:r>
          </a:p>
          <a:p>
            <a:r>
              <a:rPr lang="en-US" dirty="0"/>
              <a:t>Extra credit opportunities (0.5% each):</a:t>
            </a:r>
          </a:p>
          <a:p>
            <a:pPr lvl="1"/>
            <a:r>
              <a:rPr lang="en-US" dirty="0" err="1"/>
              <a:t>Rublein</a:t>
            </a:r>
            <a:r>
              <a:rPr lang="en-US" dirty="0"/>
              <a:t> research talk: 	2/9 	12:30-1:30 p.m. in Point 140</a:t>
            </a:r>
          </a:p>
          <a:p>
            <a:pPr lvl="1"/>
            <a:r>
              <a:rPr lang="en-US" dirty="0" err="1"/>
              <a:t>Rublein</a:t>
            </a:r>
            <a:r>
              <a:rPr lang="en-US" dirty="0"/>
              <a:t> teaching demo: 	2/9 	3-4 p.m. in Point 140</a:t>
            </a:r>
          </a:p>
          <a:p>
            <a:pPr lvl="1"/>
            <a:r>
              <a:rPr lang="en-US" dirty="0" err="1"/>
              <a:t>Phadke</a:t>
            </a:r>
            <a:r>
              <a:rPr lang="en-US" dirty="0"/>
              <a:t> research talk:	2/12	3-4 p.m. in Point 139</a:t>
            </a:r>
          </a:p>
          <a:p>
            <a:pPr lvl="1"/>
            <a:r>
              <a:rPr lang="en-US" dirty="0" err="1"/>
              <a:t>Phadke</a:t>
            </a:r>
            <a:r>
              <a:rPr lang="en-US" dirty="0"/>
              <a:t> teaching demo:	2/13	10-10:55 a.m. in Towers 112</a:t>
            </a:r>
          </a:p>
          <a:p>
            <a:pPr lvl="1"/>
            <a:r>
              <a:rPr lang="en-US" dirty="0"/>
              <a:t>Hristov teaching demo:</a:t>
            </a:r>
            <a:r>
              <a:rPr lang="en-US"/>
              <a:t>	2/19</a:t>
            </a:r>
            <a:r>
              <a:rPr lang="en-US" dirty="0"/>
              <a:t>	11:30-12:25 a.m. in Point 113</a:t>
            </a:r>
          </a:p>
          <a:p>
            <a:pPr lvl="1"/>
            <a:r>
              <a:rPr lang="en-US" dirty="0"/>
              <a:t>Hristov research talk:	2/19	4:30-5:30 p.m. in Point 139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23290-29AC-4E4C-BC45-06830D1B7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Assignment </a:t>
            </a:r>
            <a:r>
              <a:rPr lang="en-US" dirty="0"/>
              <a:t>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83BAA8-4212-4A20-A4DE-8A2B41169F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725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99902" y="4419600"/>
            <a:ext cx="1298196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Logical warmup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0439400" cy="46256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An anthropologist studying on the Island of Knights and Knaves is told that an astrologer and a sorcerer are waiting in a tower</a:t>
            </a:r>
          </a:p>
          <a:p>
            <a:r>
              <a:rPr lang="en-US" dirty="0"/>
              <a:t>When he goes up into the tower, he sees two men in conical hats</a:t>
            </a:r>
          </a:p>
          <a:p>
            <a:r>
              <a:rPr lang="en-US" dirty="0"/>
              <a:t>One hat is blue and the other is green</a:t>
            </a:r>
          </a:p>
          <a:p>
            <a:r>
              <a:rPr lang="en-US" dirty="0"/>
              <a:t>The anthropologist cannot determine which man is which by sight, but he needs to find the sorcerer</a:t>
            </a:r>
          </a:p>
          <a:p>
            <a:r>
              <a:rPr lang="en-US" dirty="0"/>
              <a:t>He asks, "Is the sorcerer a Knight?"</a:t>
            </a:r>
          </a:p>
          <a:p>
            <a:r>
              <a:rPr lang="en-US" dirty="0"/>
              <a:t>The man in the blue hat answers, and the anthropologist is able to deduce which one is which</a:t>
            </a:r>
          </a:p>
          <a:p>
            <a:r>
              <a:rPr lang="en-US" dirty="0"/>
              <a:t>Which one is the sorcerer?</a:t>
            </a:r>
          </a:p>
        </p:txBody>
      </p:sp>
    </p:spTree>
    <p:extLst>
      <p:ext uri="{BB962C8B-B14F-4D97-AF65-F5344CB8AC3E}">
        <p14:creationId xmlns:p14="http://schemas.microsoft.com/office/powerpoint/2010/main" val="3748360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Spanning Trees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325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spanning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have a weighted, connected graph and we want to remove as many edges as possible such that:</a:t>
            </a:r>
          </a:p>
          <a:p>
            <a:pPr lvl="1"/>
            <a:r>
              <a:rPr lang="en-US" dirty="0"/>
              <a:t>The graph remains connected</a:t>
            </a:r>
          </a:p>
          <a:p>
            <a:pPr lvl="1"/>
            <a:r>
              <a:rPr lang="en-US" dirty="0"/>
              <a:t>The edges we keep have the smallest total weight</a:t>
            </a:r>
          </a:p>
          <a:p>
            <a:r>
              <a:rPr lang="en-US" dirty="0"/>
              <a:t>This is the </a:t>
            </a:r>
            <a:r>
              <a:rPr lang="en-US" b="1" dirty="0"/>
              <a:t>minimum spanning tree</a:t>
            </a:r>
            <a:r>
              <a:rPr lang="en-US" dirty="0"/>
              <a:t> (MST) problem</a:t>
            </a:r>
          </a:p>
          <a:p>
            <a:r>
              <a:rPr lang="en-US" dirty="0"/>
              <a:t>We can imagine pruning down a communication network so that it's still connected but only with the cheapest amount of wire total</a:t>
            </a:r>
          </a:p>
          <a:p>
            <a:r>
              <a:rPr lang="en-US" dirty="0"/>
              <a:t>MST algorithms are also used as subroutines in other graph problems</a:t>
            </a:r>
          </a:p>
        </p:txBody>
      </p:sp>
    </p:spTree>
    <p:extLst>
      <p:ext uri="{BB962C8B-B14F-4D97-AF65-F5344CB8AC3E}">
        <p14:creationId xmlns:p14="http://schemas.microsoft.com/office/powerpoint/2010/main" val="2685645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MST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Assuming positive edge weights, the resulting graph is obviously a tree</a:t>
            </a:r>
          </a:p>
          <a:p>
            <a:pPr lvl="1"/>
            <a:r>
              <a:rPr lang="en-US" dirty="0"/>
              <a:t>If the graph wasn't connected, it wouldn't be a solution to our problem</a:t>
            </a:r>
          </a:p>
          <a:p>
            <a:pPr lvl="1"/>
            <a:r>
              <a:rPr lang="en-US" dirty="0"/>
              <a:t>If there was a cycle, we could remove an edge, make it cheaper, and still have connectivity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252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Kruskal's</a:t>
            </a:r>
            <a:r>
              <a:rPr lang="en-US" b="1" dirty="0"/>
              <a:t> algorithm:</a:t>
            </a:r>
            <a:r>
              <a:rPr lang="en-US" dirty="0"/>
              <a:t> Add edges to the MST in order of increasing cost unless it causes a cycle</a:t>
            </a:r>
          </a:p>
          <a:p>
            <a:r>
              <a:rPr lang="en-US" b="1" dirty="0"/>
              <a:t>Prim's algorithm:</a:t>
            </a:r>
            <a:r>
              <a:rPr lang="en-US" dirty="0"/>
              <a:t> Grow outward from a node, always adding the cheapest edge to a node that is not yet in the MST</a:t>
            </a:r>
          </a:p>
          <a:p>
            <a:r>
              <a:rPr lang="en-US" b="1" dirty="0"/>
              <a:t>Backwards </a:t>
            </a:r>
            <a:r>
              <a:rPr lang="en-US" b="1" dirty="0" err="1"/>
              <a:t>Kruskal's</a:t>
            </a:r>
            <a:r>
              <a:rPr lang="en-US" b="1" dirty="0"/>
              <a:t> algorithm:</a:t>
            </a:r>
            <a:r>
              <a:rPr lang="en-US" dirty="0"/>
              <a:t> Remove edges from the original graph in order of decreasing cost unless it disconnects the graph</a:t>
            </a:r>
          </a:p>
          <a:p>
            <a:r>
              <a:rPr lang="en-US" dirty="0"/>
              <a:t>All three algorithms work!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721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4265</TotalTime>
  <Words>1880</Words>
  <Application>Microsoft Office PowerPoint</Application>
  <PresentationFormat>Widescreen</PresentationFormat>
  <Paragraphs>182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Calibri</vt:lpstr>
      <vt:lpstr>Cambria Math</vt:lpstr>
      <vt:lpstr>Corbel</vt:lpstr>
      <vt:lpstr>Wingdings</vt:lpstr>
      <vt:lpstr>Wingdings 2</vt:lpstr>
      <vt:lpstr>Wingdings 3</vt:lpstr>
      <vt:lpstr>Module</vt:lpstr>
      <vt:lpstr>COMP 4500</vt:lpstr>
      <vt:lpstr>Last time</vt:lpstr>
      <vt:lpstr>Questions?</vt:lpstr>
      <vt:lpstr>Assignment 3</vt:lpstr>
      <vt:lpstr>Logical warmup</vt:lpstr>
      <vt:lpstr>Minimum Spanning Trees</vt:lpstr>
      <vt:lpstr>Minimum spanning tree</vt:lpstr>
      <vt:lpstr>MST observations</vt:lpstr>
      <vt:lpstr>Approaches</vt:lpstr>
      <vt:lpstr>MST example</vt:lpstr>
      <vt:lpstr>Cut Property</vt:lpstr>
      <vt:lpstr>Proof of Cut Property</vt:lpstr>
      <vt:lpstr>Proof continued</vt:lpstr>
      <vt:lpstr>Kruskal's algorithm produces an MST</vt:lpstr>
      <vt:lpstr>Cycle Property</vt:lpstr>
      <vt:lpstr>Proof of Cycle Property</vt:lpstr>
      <vt:lpstr>Proof continued</vt:lpstr>
      <vt:lpstr>MST reflections</vt:lpstr>
      <vt:lpstr>What about when some edges have the same cost?</vt:lpstr>
      <vt:lpstr>Clustering</vt:lpstr>
      <vt:lpstr>Clustering</vt:lpstr>
      <vt:lpstr>Notes about distance</vt:lpstr>
      <vt:lpstr>Clustering</vt:lpstr>
      <vt:lpstr>Clustering by maximum spacing</vt:lpstr>
      <vt:lpstr>Algorithm</vt:lpstr>
      <vt:lpstr>MST saves the day</vt:lpstr>
      <vt:lpstr>We get a k-clustering of maximum spacing</vt:lpstr>
      <vt:lpstr>Proof continued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651</cp:revision>
  <dcterms:created xsi:type="dcterms:W3CDTF">2009-08-24T20:26:10Z</dcterms:created>
  <dcterms:modified xsi:type="dcterms:W3CDTF">2024-02-15T21:36:27Z</dcterms:modified>
</cp:coreProperties>
</file>